
<file path=[Content_Types].xml><?xml version="1.0" encoding="utf-8"?>
<Types xmlns="http://schemas.openxmlformats.org/package/2006/content-types"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9" r:id="rId3"/>
    <p:sldId id="290" r:id="rId5"/>
    <p:sldId id="529" r:id="rId6"/>
    <p:sldId id="563" r:id="rId7"/>
    <p:sldId id="381" r:id="rId8"/>
    <p:sldId id="489" r:id="rId9"/>
    <p:sldId id="564" r:id="rId10"/>
    <p:sldId id="565" r:id="rId11"/>
    <p:sldId id="566" r:id="rId12"/>
    <p:sldId id="567" r:id="rId13"/>
    <p:sldId id="306" r:id="rId14"/>
    <p:sldId id="308" r:id="rId15"/>
    <p:sldId id="315" r:id="rId16"/>
    <p:sldId id="265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1" autoAdjust="0"/>
    <p:restoredTop sz="89296" autoAdjust="0"/>
  </p:normalViewPr>
  <p:slideViewPr>
    <p:cSldViewPr snapToGrid="0">
      <p:cViewPr varScale="1">
        <p:scale>
          <a:sx n="107" d="100"/>
          <a:sy n="107" d="100"/>
        </p:scale>
        <p:origin x="192" y="224"/>
      </p:cViewPr>
      <p:guideLst>
        <p:guide orient="horz" pos="2237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在对话系统中塑造意图、情感和外部世界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观察到特定的词如ask for、proposal能反映意图，我们在标记特征的过程中提取特征词。例如，request For, would like有很高的概率被请求。通过统计特征词在不同意图下出现的频率，并将其归一化得到概率分布pi。因此，我们构建一个意图字典作为先验的意图知识库(图2 (b))，然后输出关键词在所有对应意图上的概率分布，这可以被视为一个增强意图语义的可解释信号.</a:t>
            </a:r>
            <a:endParaRPr lang="en-US" altLang="zh-CN">
              <a:latin typeface="Times New Roman Regular" panose="02020603050405020304" charset="0"/>
              <a:cs typeface="Times New Roman Regular" panose="02020603050405020304" charset="0"/>
              <a:sym typeface="+mn-ea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Multi-task learning methods（</a:t>
            </a:r>
            <a:r>
              <a:rPr lang="en-US" altLang="zh-CN"/>
              <a:t>MTL</a:t>
            </a:r>
            <a:r>
              <a:rPr lang="zh-CN" altLang="en-US"/>
              <a:t>）</a:t>
            </a:r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000"/>
              <a:t>意图识别和情感预测是对话系统长期研究的课题。意图是刺激和引导行为的必要心理背景，是人们进行活动的内在动力倾向，从而影响着外部世界的状态。</a:t>
            </a:r>
            <a:endParaRPr lang="en-US" altLang="zh-CN" sz="1000"/>
          </a:p>
          <a:p>
            <a:r>
              <a:rPr lang="en-US" altLang="zh-CN" sz="1000"/>
              <a:t>也就是说，情感既是由自身的意图决定的，也是由外部行为决定的.</a:t>
            </a:r>
            <a:r>
              <a:rPr lang="zh-CN" altLang="en-US" sz="1000"/>
              <a:t>。当行为满足意图时，它通常会表现出积极的情绪。</a:t>
            </a:r>
            <a:endParaRPr lang="zh-CN" altLang="en-US" sz="10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000"/>
              <a:t>以往的研究主要集中在意图识别或情绪预测方面，但很少将这些因素综合考虑，且忽略了对历史意图信息的显式整合</a:t>
            </a:r>
            <a:r>
              <a:rPr lang="zh-CN" altLang="en-US" sz="1000"/>
              <a:t>。</a:t>
            </a:r>
            <a:endParaRPr lang="zh-CN" altLang="en-US" sz="10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首先，意图关系模块(b)通过考虑者模块获得对话的上下文表示，并引入意图字典进行可解释的意图识别。情感关系模块(c)设计意图融合机制，显式集成历史意图信息。最后，RAIN利用意图向量̃si</a:t>
            </a:r>
            <a:r>
              <a:rPr lang="zh-CN" altLang="en-US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和</a:t>
            </a:r>
            <a:r>
              <a:rPr lang="en-US" altLang="zh-CN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情绪向量̃gi多任务学习进行后续预测</a:t>
            </a:r>
            <a:endParaRPr lang="en-US" altLang="zh-CN">
              <a:latin typeface="Times New Roman Regular" panose="02020603050405020304" charset="0"/>
              <a:cs typeface="Times New Roman Regular" panose="02020603050405020304" charset="0"/>
              <a:sym typeface="+mn-e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我们使用robert作为Encoder模块来获取上下文表示</a:t>
            </a:r>
            <a:r>
              <a:rPr lang="zh-CN" altLang="en-US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，为了获得第</a:t>
            </a:r>
            <a:r>
              <a:rPr lang="en-US" altLang="zh-CN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i</a:t>
            </a:r>
            <a:r>
              <a:rPr lang="zh-CN" altLang="en-US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个句子表示，我们考虑使用[CLS]对应的隐藏状态。</a:t>
            </a:r>
            <a:endParaRPr lang="zh-CN" altLang="en-US">
              <a:latin typeface="Times New Roman Regular" panose="02020603050405020304" charset="0"/>
              <a:cs typeface="Times New Roman Regular" panose="02020603050405020304" charset="0"/>
              <a:sym typeface="+mn-e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观察到特定的词如ask for、proposal能反映意图，我们在标记特征的过程中提取特征词。例如，request for, would like有很高的概率被请求。通过统计特征词在不同意图下出现的频率，并将其归一化得到概率分布pi。因此，我们构建一个意图字典作为先验的意图知识库(图2 (b))，然后输出关键词在所有对应意图上的概率分布，这可以被视为一个增强意图语义的可解释信号.</a:t>
            </a:r>
            <a:endParaRPr lang="en-US" altLang="zh-CN">
              <a:latin typeface="Times New Roman Regular" panose="02020603050405020304" charset="0"/>
              <a:cs typeface="Times New Roman Regular" panose="02020603050405020304" charset="0"/>
              <a:sym typeface="+mn-ea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观察到特定的词如ask for、proposal能反映意图，我们在标记特征的过程中提取特征词。例如，request For, would like有很高的概率被请求。通过统计特征词在不同意图下出现的频率，并将其归一化得到概率分布pi。因此，我们构建一个意图字典作为先验的意图知识库(图2 (b))，然后输出关键词在所有对应意图上的概率分布，这可以被视为一个增强意图语义的可解释信号.</a:t>
            </a:r>
            <a:endParaRPr lang="en-US" altLang="zh-CN">
              <a:latin typeface="Times New Roman Regular" panose="02020603050405020304" charset="0"/>
              <a:cs typeface="Times New Roman Regular" panose="02020603050405020304" charset="0"/>
              <a:sym typeface="+mn-ea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观察到特定的词如ask for、proposal能反映意图，我们在标记特征的过程中提取特征词。例如，request For, would like有很高的概率被请求。通过统计特征词在不同意图下出现的频率，并将其归一化得到概率分布pi。因此，我们构建一个意图字典作为先验的意图知识库(图2 (b))，然后输出关键词在所有对应意图上的概率分布，这可以被视为一个增强意图语义的可解释信号.</a:t>
            </a:r>
            <a:endParaRPr lang="en-US" altLang="zh-CN">
              <a:latin typeface="Times New Roman Regular" panose="02020603050405020304" charset="0"/>
              <a:cs typeface="Times New Roman Regular" panose="02020603050405020304" charset="0"/>
              <a:sym typeface="+mn-e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75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8.png"/><Relationship Id="rId13" Type="http://schemas.openxmlformats.org/officeDocument/2006/relationships/image" Target="../media/image7.png"/><Relationship Id="rId12" Type="http://schemas.openxmlformats.org/officeDocument/2006/relationships/image" Target="../media/image6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9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2.png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0" Type="http://schemas.openxmlformats.org/officeDocument/2006/relationships/notesSlide" Target="../notesSlides/notesSlide6.xml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3.png"/><Relationship Id="rId7" Type="http://schemas.openxmlformats.org/officeDocument/2006/relationships/image" Target="../media/image32.png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0" Type="http://schemas.openxmlformats.org/officeDocument/2006/relationships/notesSlide" Target="../notesSlides/notesSlide9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620625" cy="1107996"/>
            <a:chOff x="0" y="-53985"/>
            <a:chExt cx="12620625" cy="110799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288145" y="286375"/>
              <a:ext cx="3332480" cy="645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      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1791335" cy="3371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330510" y="72722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1264747"/>
            <a:ext cx="12241168" cy="47505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10504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123644" y="1567856"/>
            <a:ext cx="1194416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MODELING INTENTION, EMOTION AND EXTERNAL WORLD IN DIALOGUE SYSTEMS</a:t>
            </a:r>
            <a:endParaRPr lang="en-US" altLang="zh-CN" sz="3600" b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4995" y="6007735"/>
            <a:ext cx="1437005" cy="850265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289560" y="5497195"/>
            <a:ext cx="1121346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(ICASSP-2022)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756951" y="5497199"/>
            <a:ext cx="31210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Jia Wang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 descr="截屏2022-03-06 下午2.06.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8860" y="3201035"/>
            <a:ext cx="10058400" cy="14941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68605"/>
            <a:ext cx="10515600" cy="603885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195580" y="691515"/>
            <a:ext cx="111582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Prediction for Intention and Emotion</a:t>
            </a:r>
            <a:endParaRPr lang="en-US" altLang="zh-CN" sz="2800" b="1" dirty="0">
              <a:solidFill>
                <a:schemeClr val="tx1"/>
              </a:solidFill>
              <a:effectLst>
                <a:glow rad="63500">
                  <a:schemeClr val="bg1"/>
                </a:glow>
                <a:reflection blurRad="6350" stA="55000" endA="300" endPos="35000" dir="5400000" sy="-100000" algn="bl" rotWithShape="0"/>
              </a:effectLst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 descr="截屏2022-03-06 下午3.03.5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13485"/>
            <a:ext cx="5139690" cy="2569845"/>
          </a:xfrm>
          <a:prstGeom prst="rect">
            <a:avLst/>
          </a:prstGeom>
        </p:spPr>
      </p:pic>
      <p:pic>
        <p:nvPicPr>
          <p:cNvPr id="5" name="图片 4" descr="截屏2022-03-06 下午4.01.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595" y="1400175"/>
            <a:ext cx="5168265" cy="901700"/>
          </a:xfrm>
          <a:prstGeom prst="rect">
            <a:avLst/>
          </a:prstGeom>
        </p:spPr>
      </p:pic>
      <p:pic>
        <p:nvPicPr>
          <p:cNvPr id="6" name="图片 5" descr="截屏2022-03-06 下午4.03.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0595" y="2488565"/>
            <a:ext cx="5168265" cy="763270"/>
          </a:xfrm>
          <a:prstGeom prst="rect">
            <a:avLst/>
          </a:prstGeom>
        </p:spPr>
      </p:pic>
      <p:pic>
        <p:nvPicPr>
          <p:cNvPr id="8" name="图片 7" descr="截屏2022-03-06 下午4.03.22"/>
          <p:cNvPicPr>
            <a:picLocks noChangeAspect="1"/>
          </p:cNvPicPr>
          <p:nvPr/>
        </p:nvPicPr>
        <p:blipFill>
          <a:blip r:embed="rId4"/>
          <a:srcRect t="3284"/>
          <a:stretch>
            <a:fillRect/>
          </a:stretch>
        </p:blipFill>
        <p:spPr>
          <a:xfrm>
            <a:off x="78740" y="3891915"/>
            <a:ext cx="5295265" cy="2075815"/>
          </a:xfrm>
          <a:prstGeom prst="rect">
            <a:avLst/>
          </a:prstGeom>
        </p:spPr>
      </p:pic>
      <p:pic>
        <p:nvPicPr>
          <p:cNvPr id="14" name="图片 13" descr="截屏2022-03-06 下午4.04.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025" y="6007735"/>
            <a:ext cx="4305300" cy="643255"/>
          </a:xfrm>
          <a:prstGeom prst="rect">
            <a:avLst/>
          </a:prstGeom>
        </p:spPr>
      </p:pic>
      <p:pic>
        <p:nvPicPr>
          <p:cNvPr id="18" name="图片 17" descr="截屏2022-03-06 下午4.04.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0645" y="4526915"/>
            <a:ext cx="4672965" cy="571500"/>
          </a:xfrm>
          <a:prstGeom prst="rect">
            <a:avLst/>
          </a:prstGeom>
        </p:spPr>
      </p:pic>
      <p:pic>
        <p:nvPicPr>
          <p:cNvPr id="20" name="图片 19" descr="截屏2022-03-06 下午4.04.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3795" y="5365750"/>
            <a:ext cx="5067300" cy="49720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/>
              <a:t>Experiments</a:t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3" name="图片 2" descr="截屏2022-03-06 下午4.05.4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1940" y="1946910"/>
            <a:ext cx="6946265" cy="386016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/>
              <a:t>Experiments</a:t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4" name="图片 3" descr="截屏2022-03-06 下午4.06.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4825" y="2275205"/>
            <a:ext cx="6717665" cy="298386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/>
              <a:t>Experiments</a:t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3" name="图片 2" descr="截屏2022-03-06 下午4.06.41"/>
          <p:cNvPicPr>
            <a:picLocks noChangeAspect="1"/>
          </p:cNvPicPr>
          <p:nvPr/>
        </p:nvPicPr>
        <p:blipFill>
          <a:blip r:embed="rId1"/>
          <a:srcRect t="5976"/>
          <a:stretch>
            <a:fillRect/>
          </a:stretch>
        </p:blipFill>
        <p:spPr>
          <a:xfrm>
            <a:off x="958215" y="1282700"/>
            <a:ext cx="10058400" cy="55753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marL="0" indent="0" algn="ctr">
              <a:buNone/>
            </a:pPr>
            <a:r>
              <a:rPr lang="en-US" altLang="zh-CN" sz="8000" b="0" dirty="0">
                <a:solidFill>
                  <a:schemeClr val="tx1"/>
                </a:solidFill>
                <a:effectLst/>
              </a:rPr>
              <a:t>Thanks</a:t>
            </a:r>
            <a:r>
              <a:rPr sz="8000" b="0" dirty="0">
                <a:solidFill>
                  <a:schemeClr val="tx1"/>
                </a:solidFill>
                <a:effectLst/>
              </a:rPr>
              <a:t>！</a:t>
            </a:r>
            <a:endParaRPr sz="8000" b="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51883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-129211" y="1017284"/>
            <a:ext cx="12204000" cy="45114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</a:fld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93" y="1879468"/>
            <a:ext cx="4807712" cy="323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文本框 21"/>
          <p:cNvSpPr txBox="1"/>
          <p:nvPr/>
        </p:nvSpPr>
        <p:spPr>
          <a:xfrm>
            <a:off x="5734788" y="2332674"/>
            <a:ext cx="3657600" cy="255333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 Introduction</a:t>
            </a:r>
            <a:endParaRPr lang="en-US" altLang="zh-CN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 Approach</a:t>
            </a:r>
            <a:endParaRPr lang="en-US" altLang="zh-CN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 Experiments</a:t>
            </a:r>
            <a:endParaRPr lang="en-US" altLang="zh-CN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85413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Introduction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4" name="图片 3" descr="截屏2022-03-06 下午2.16.21"/>
          <p:cNvPicPr>
            <a:picLocks noChangeAspect="1"/>
          </p:cNvPicPr>
          <p:nvPr/>
        </p:nvPicPr>
        <p:blipFill>
          <a:blip r:embed="rId1"/>
          <a:srcRect l="9275" r="8418" b="22002"/>
          <a:stretch>
            <a:fillRect/>
          </a:stretch>
        </p:blipFill>
        <p:spPr>
          <a:xfrm>
            <a:off x="231140" y="1213485"/>
            <a:ext cx="5612765" cy="5398135"/>
          </a:xfrm>
          <a:prstGeom prst="rect">
            <a:avLst/>
          </a:prstGeom>
        </p:spPr>
      </p:pic>
      <p:pic>
        <p:nvPicPr>
          <p:cNvPr id="5" name="图片 4" descr="截屏2022-03-06 下午2.17.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5185" y="3633470"/>
            <a:ext cx="5823585" cy="12820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85413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Introduction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3995" y="1506855"/>
            <a:ext cx="11763375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40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•</a:t>
            </a:r>
            <a:r>
              <a:rPr lang="zh-CN" altLang="en-US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     </a:t>
            </a:r>
            <a:r>
              <a:rPr sz="240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In this paper,  we propose a </a:t>
            </a:r>
            <a:r>
              <a:rPr sz="2400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RelAtion Interaction Network (RAIN)</a:t>
            </a:r>
            <a:r>
              <a:rPr sz="240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, consisting of </a:t>
            </a:r>
            <a:r>
              <a:rPr sz="2400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Intention Relation Module</a:t>
            </a:r>
            <a:r>
              <a:rPr sz="240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 and </a:t>
            </a:r>
            <a:r>
              <a:rPr sz="2400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Emotion Relation Module</a:t>
            </a:r>
            <a:r>
              <a:rPr sz="240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, to jointly model mutual relationships and explicitly integrate historical intention information. Specifically, </a:t>
            </a:r>
            <a:r>
              <a:rPr sz="2400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Intention Relation Module</a:t>
            </a:r>
            <a:r>
              <a:rPr sz="240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 introduces an intention dictionary to explicitly account for the intention recognition task. Then,</a:t>
            </a:r>
            <a:r>
              <a:rPr sz="2400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Emotion Relation Module</a:t>
            </a:r>
            <a:r>
              <a:rPr sz="240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 designs an intention fusion mechanism to explicitly integrate historical intention information for subsequent emotion prediction. The important observation is the significant performance obtained from RAIN; it not only achieves the high performance on the dataset but also makes an explanation of the two tasks.</a:t>
            </a:r>
            <a:endParaRPr sz="2400">
              <a:latin typeface="Times New Roman Regular" panose="02020603050405020304" charset="0"/>
              <a:cs typeface="Times New Roman Regular" panose="02020603050405020304" charset="0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10813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4" name="图片 3" descr="截屏2022-03-06 下午2.59.5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395" y="1348740"/>
            <a:ext cx="11205210" cy="51568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68605"/>
            <a:ext cx="10515600" cy="603885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195580" y="691515"/>
            <a:ext cx="111582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Intention Relation Module</a:t>
            </a:r>
            <a:endParaRPr lang="en-US" altLang="zh-CN" sz="2800" b="1" dirty="0">
              <a:solidFill>
                <a:schemeClr val="tx1"/>
              </a:solidFill>
              <a:effectLst>
                <a:glow rad="63500">
                  <a:schemeClr val="bg1"/>
                </a:glow>
                <a:reflection blurRad="6350" stA="55000" endA="300" endPos="35000" dir="5400000" sy="-100000" algn="bl" rotWithShape="0"/>
              </a:effectLst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 descr="截屏2022-03-06 下午3.03.5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640" y="1213485"/>
            <a:ext cx="5139690" cy="2569845"/>
          </a:xfrm>
          <a:prstGeom prst="rect">
            <a:avLst/>
          </a:prstGeom>
        </p:spPr>
      </p:pic>
      <p:pic>
        <p:nvPicPr>
          <p:cNvPr id="10" name="图片 9" descr="截屏2022-03-06 下午3.04.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80" y="4229735"/>
            <a:ext cx="5537200" cy="2273300"/>
          </a:xfrm>
          <a:prstGeom prst="rect">
            <a:avLst/>
          </a:prstGeom>
        </p:spPr>
      </p:pic>
      <p:sp>
        <p:nvSpPr>
          <p:cNvPr id="11" name="圆角矩形 10"/>
          <p:cNvSpPr/>
          <p:nvPr/>
        </p:nvSpPr>
        <p:spPr>
          <a:xfrm>
            <a:off x="377825" y="2748915"/>
            <a:ext cx="2740660" cy="113601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2" name="直接箭头连接符 11"/>
          <p:cNvCxnSpPr>
            <a:stCxn id="11" idx="2"/>
          </p:cNvCxnSpPr>
          <p:nvPr/>
        </p:nvCxnSpPr>
        <p:spPr>
          <a:xfrm>
            <a:off x="1748155" y="3884930"/>
            <a:ext cx="0" cy="4337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6816725" y="141795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Times New Roman Bold" panose="02020603050405020304" charset="0"/>
                <a:cs typeface="Times New Roman Bold" panose="02020603050405020304" charset="0"/>
              </a:rPr>
              <a:t>Encoder Module.</a:t>
            </a:r>
            <a:endParaRPr lang="zh-CN" altLang="en-US" b="1">
              <a:solidFill>
                <a:srgbClr val="FF0000"/>
              </a:solidFill>
              <a:latin typeface="Times New Roman Bold" panose="02020603050405020304" charset="0"/>
              <a:cs typeface="Times New Roman Bold" panose="02020603050405020304" charset="0"/>
            </a:endParaRPr>
          </a:p>
        </p:txBody>
      </p:sp>
      <p:pic>
        <p:nvPicPr>
          <p:cNvPr id="15" name="图片 14" descr="截屏2022-03-06 下午3.06.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7650" y="2117090"/>
            <a:ext cx="5422265" cy="330200"/>
          </a:xfrm>
          <a:prstGeom prst="rect">
            <a:avLst/>
          </a:prstGeom>
        </p:spPr>
      </p:pic>
      <p:pic>
        <p:nvPicPr>
          <p:cNvPr id="16" name="图片 15" descr="截屏2022-03-06 下午3.07.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7650" y="2737485"/>
            <a:ext cx="800100" cy="266700"/>
          </a:xfrm>
          <a:prstGeom prst="rect">
            <a:avLst/>
          </a:prstGeom>
        </p:spPr>
      </p:pic>
      <p:pic>
        <p:nvPicPr>
          <p:cNvPr id="17" name="图片 16" descr="截屏2022-03-06 下午3.07.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7770" y="2693035"/>
            <a:ext cx="2311400" cy="355600"/>
          </a:xfrm>
          <a:prstGeom prst="rect">
            <a:avLst/>
          </a:prstGeom>
        </p:spPr>
      </p:pic>
      <p:pic>
        <p:nvPicPr>
          <p:cNvPr id="18" name="图片 17" descr="截屏2022-03-06 下午3.07.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5650" y="5500370"/>
            <a:ext cx="6184265" cy="393700"/>
          </a:xfrm>
          <a:prstGeom prst="rect">
            <a:avLst/>
          </a:prstGeom>
        </p:spPr>
      </p:pic>
      <p:pic>
        <p:nvPicPr>
          <p:cNvPr id="20" name="图片 19" descr="截屏2022-03-06 下午3.08.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2955" y="5977255"/>
            <a:ext cx="5180965" cy="304800"/>
          </a:xfrm>
          <a:prstGeom prst="rect">
            <a:avLst/>
          </a:prstGeom>
        </p:spPr>
      </p:pic>
      <p:pic>
        <p:nvPicPr>
          <p:cNvPr id="21" name="图片 20" descr="截屏2022-03-06 下午3.08.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8800" y="3822065"/>
            <a:ext cx="6577965" cy="558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68605"/>
            <a:ext cx="10515600" cy="603885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195580" y="691515"/>
            <a:ext cx="111582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Intention Relation Module</a:t>
            </a:r>
            <a:endParaRPr lang="en-US" altLang="zh-CN" sz="2800" b="1" dirty="0">
              <a:solidFill>
                <a:schemeClr val="tx1"/>
              </a:solidFill>
              <a:effectLst>
                <a:glow rad="63500">
                  <a:schemeClr val="bg1"/>
                </a:glow>
                <a:reflection blurRad="6350" stA="55000" endA="300" endPos="35000" dir="5400000" sy="-100000" algn="bl" rotWithShape="0"/>
              </a:effectLst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 descr="截屏2022-03-06 下午3.03.5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640" y="1213485"/>
            <a:ext cx="5139690" cy="2569845"/>
          </a:xfrm>
          <a:prstGeom prst="rect">
            <a:avLst/>
          </a:prstGeom>
        </p:spPr>
      </p:pic>
      <p:pic>
        <p:nvPicPr>
          <p:cNvPr id="10" name="图片 9" descr="截屏2022-03-06 下午3.04.39"/>
          <p:cNvPicPr>
            <a:picLocks noChangeAspect="1"/>
          </p:cNvPicPr>
          <p:nvPr/>
        </p:nvPicPr>
        <p:blipFill>
          <a:blip r:embed="rId2"/>
          <a:srcRect r="424"/>
          <a:stretch>
            <a:fillRect/>
          </a:stretch>
        </p:blipFill>
        <p:spPr>
          <a:xfrm>
            <a:off x="195580" y="4229735"/>
            <a:ext cx="5513705" cy="2273300"/>
          </a:xfrm>
          <a:prstGeom prst="rect">
            <a:avLst/>
          </a:prstGeom>
        </p:spPr>
      </p:pic>
      <p:sp>
        <p:nvSpPr>
          <p:cNvPr id="11" name="圆角矩形 10"/>
          <p:cNvSpPr/>
          <p:nvPr/>
        </p:nvSpPr>
        <p:spPr>
          <a:xfrm>
            <a:off x="377825" y="2748915"/>
            <a:ext cx="2740660" cy="113601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2" name="直接箭头连接符 11"/>
          <p:cNvCxnSpPr>
            <a:stCxn id="11" idx="2"/>
          </p:cNvCxnSpPr>
          <p:nvPr/>
        </p:nvCxnSpPr>
        <p:spPr>
          <a:xfrm>
            <a:off x="1748155" y="3884930"/>
            <a:ext cx="0" cy="4337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6793865" y="121348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Times New Roman Bold" panose="02020603050405020304" charset="0"/>
                <a:cs typeface="Times New Roman Bold" panose="02020603050405020304" charset="0"/>
              </a:rPr>
              <a:t>Intention Dictionary.</a:t>
            </a:r>
            <a:endParaRPr lang="zh-CN" altLang="en-US" b="1">
              <a:solidFill>
                <a:srgbClr val="FF0000"/>
              </a:solidFill>
              <a:latin typeface="Times New Roman Bold" panose="02020603050405020304" charset="0"/>
              <a:cs typeface="Times New Roman Bold" panose="02020603050405020304" charset="0"/>
            </a:endParaRPr>
          </a:p>
        </p:txBody>
      </p:sp>
      <p:pic>
        <p:nvPicPr>
          <p:cNvPr id="3" name="图片 2" descr="截屏2022-03-06 下午3.40.23"/>
          <p:cNvPicPr>
            <a:picLocks noChangeAspect="1"/>
          </p:cNvPicPr>
          <p:nvPr/>
        </p:nvPicPr>
        <p:blipFill>
          <a:blip r:embed="rId3"/>
          <a:srcRect l="504" t="826" r="10990" b="-826"/>
          <a:stretch>
            <a:fillRect/>
          </a:stretch>
        </p:blipFill>
        <p:spPr>
          <a:xfrm>
            <a:off x="5909310" y="4978400"/>
            <a:ext cx="6136640" cy="13843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763895" y="1747520"/>
            <a:ext cx="6428105" cy="3138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   </a:t>
            </a:r>
            <a:r>
              <a:rPr lang="zh-CN" altLang="en-US">
                <a:latin typeface="Times New Roman Regular" panose="02020603050405020304" charset="0"/>
                <a:cs typeface="Times New Roman Regular" panose="02020603050405020304" charset="0"/>
              </a:rPr>
              <a:t>Observing that certain specific words such as</a:t>
            </a:r>
            <a:r>
              <a:rPr lang="zh-CN" altLang="en-US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 ask for</a:t>
            </a:r>
            <a:r>
              <a:rPr lang="zh-CN" altLang="en-US">
                <a:latin typeface="Times New Roman Regular" panose="02020603050405020304" charset="0"/>
                <a:cs typeface="Times New Roman Regular" panose="02020603050405020304" charset="0"/>
              </a:rPr>
              <a:t>, </a:t>
            </a:r>
            <a:r>
              <a:rPr lang="zh-CN" altLang="en-US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proposal</a:t>
            </a:r>
            <a:r>
              <a:rPr lang="zh-CN" altLang="en-US">
                <a:latin typeface="Times New Roman Regular" panose="02020603050405020304" charset="0"/>
                <a:cs typeface="Times New Roman Regular" panose="02020603050405020304" charset="0"/>
              </a:rPr>
              <a:t> can reflect intention, we extract the feature words in the process of labeling the feature.  For example,</a:t>
            </a:r>
            <a:r>
              <a:rPr lang="zh-CN" altLang="en-US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request for</a:t>
            </a:r>
            <a:r>
              <a:rPr lang="zh-CN" altLang="en-US">
                <a:latin typeface="Times New Roman Regular" panose="02020603050405020304" charset="0"/>
                <a:cs typeface="Times New Roman Regular" panose="02020603050405020304" charset="0"/>
              </a:rPr>
              <a:t>, </a:t>
            </a:r>
            <a:r>
              <a:rPr lang="zh-CN" altLang="en-US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would like </a:t>
            </a:r>
            <a:r>
              <a:rPr lang="zh-CN" altLang="en-US">
                <a:latin typeface="Times New Roman Regular" panose="02020603050405020304" charset="0"/>
                <a:cs typeface="Times New Roman Regular" panose="02020603050405020304" charset="0"/>
              </a:rPr>
              <a:t>has a high probability of being </a:t>
            </a:r>
            <a:r>
              <a:rPr lang="zh-CN" altLang="en-US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request</a:t>
            </a:r>
            <a:r>
              <a:rPr lang="zh-CN" altLang="en-US">
                <a:latin typeface="Times New Roman Regular" panose="02020603050405020304" charset="0"/>
                <a:cs typeface="Times New Roman Regular" panose="02020603050405020304" charset="0"/>
              </a:rPr>
              <a:t>. We count the number of labeled feature words, count the word frequency of each feature word over different intentions, and normalize it to get the probability distribution </a:t>
            </a:r>
            <a:r>
              <a:rPr lang="zh-CN" altLang="en-US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pi</a:t>
            </a:r>
            <a:r>
              <a:rPr lang="zh-CN" altLang="en-US">
                <a:latin typeface="Times New Roman Regular" panose="02020603050405020304" charset="0"/>
                <a:cs typeface="Times New Roman Regular" panose="02020603050405020304" charset="0"/>
              </a:rPr>
              <a:t>.Therefore, we construct an Intention Dictionary as the prior intention knowledge base (Figure  (b)) and then output a probability distribution </a:t>
            </a:r>
            <a:r>
              <a:rPr lang="zh-CN" altLang="en-US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pi</a:t>
            </a:r>
            <a:r>
              <a:rPr lang="zh-CN" altLang="en-US">
                <a:latin typeface="Times New Roman Regular" panose="02020603050405020304" charset="0"/>
                <a:cs typeface="Times New Roman Regular" panose="02020603050405020304" charset="0"/>
              </a:rPr>
              <a:t> of the keyword over all the corresponding intentions, which can be regarded as an interpretable signal to enhance the semantic of the intention.</a:t>
            </a:r>
            <a:endParaRPr lang="zh-CN" altLang="en-US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68605"/>
            <a:ext cx="10515600" cy="603885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195580" y="691515"/>
            <a:ext cx="111582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Emotion Relation Module</a:t>
            </a:r>
            <a:endParaRPr lang="en-US" altLang="zh-CN" sz="2800" b="1" dirty="0">
              <a:solidFill>
                <a:schemeClr val="tx1"/>
              </a:solidFill>
              <a:effectLst>
                <a:glow rad="63500">
                  <a:schemeClr val="bg1"/>
                </a:glow>
                <a:reflection blurRad="6350" stA="55000" endA="300" endPos="35000" dir="5400000" sy="-100000" algn="bl" rotWithShape="0"/>
              </a:effectLst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 descr="截屏2022-03-06 下午3.03.5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640" y="1213485"/>
            <a:ext cx="5139690" cy="2569845"/>
          </a:xfrm>
          <a:prstGeom prst="rect">
            <a:avLst/>
          </a:prstGeom>
        </p:spPr>
      </p:pic>
      <p:sp>
        <p:nvSpPr>
          <p:cNvPr id="11" name="圆角矩形 10"/>
          <p:cNvSpPr/>
          <p:nvPr/>
        </p:nvSpPr>
        <p:spPr>
          <a:xfrm>
            <a:off x="2992120" y="2748915"/>
            <a:ext cx="2740660" cy="113601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2" name="直接箭头连接符 11"/>
          <p:cNvCxnSpPr>
            <a:stCxn id="11" idx="2"/>
          </p:cNvCxnSpPr>
          <p:nvPr/>
        </p:nvCxnSpPr>
        <p:spPr>
          <a:xfrm>
            <a:off x="4362450" y="3884930"/>
            <a:ext cx="0" cy="4337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6877050" y="142494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Times New Roman Bold" panose="02020603050405020304" charset="0"/>
                <a:cs typeface="Times New Roman Bold" panose="02020603050405020304" charset="0"/>
              </a:rPr>
              <a:t>Intention Dictionary.</a:t>
            </a:r>
            <a:endParaRPr lang="zh-CN" altLang="en-US" b="1">
              <a:solidFill>
                <a:srgbClr val="FF0000"/>
              </a:solidFill>
              <a:latin typeface="Times New Roman Bold" panose="02020603050405020304" charset="0"/>
              <a:cs typeface="Times New Roman Bold" panose="02020603050405020304" charset="0"/>
            </a:endParaRPr>
          </a:p>
        </p:txBody>
      </p:sp>
      <p:pic>
        <p:nvPicPr>
          <p:cNvPr id="4" name="图片 3" descr="截屏2022-03-06 下午3.42.38"/>
          <p:cNvPicPr>
            <a:picLocks noChangeAspect="1"/>
          </p:cNvPicPr>
          <p:nvPr/>
        </p:nvPicPr>
        <p:blipFill>
          <a:blip r:embed="rId2"/>
          <a:srcRect r="2312"/>
          <a:stretch>
            <a:fillRect/>
          </a:stretch>
        </p:blipFill>
        <p:spPr>
          <a:xfrm>
            <a:off x="195580" y="4318635"/>
            <a:ext cx="5445760" cy="2171700"/>
          </a:xfrm>
          <a:prstGeom prst="rect">
            <a:avLst/>
          </a:prstGeom>
        </p:spPr>
      </p:pic>
      <p:pic>
        <p:nvPicPr>
          <p:cNvPr id="21" name="图片 20" descr="截屏2022-03-06 下午3.08.33"/>
          <p:cNvPicPr>
            <a:picLocks noChangeAspect="1"/>
          </p:cNvPicPr>
          <p:nvPr/>
        </p:nvPicPr>
        <p:blipFill>
          <a:blip r:embed="rId3"/>
          <a:srcRect l="6159" t="5682" r="13882"/>
          <a:stretch>
            <a:fillRect/>
          </a:stretch>
        </p:blipFill>
        <p:spPr>
          <a:xfrm>
            <a:off x="6667500" y="2202180"/>
            <a:ext cx="5259705" cy="527050"/>
          </a:xfrm>
          <a:prstGeom prst="rect">
            <a:avLst/>
          </a:prstGeom>
        </p:spPr>
      </p:pic>
      <p:pic>
        <p:nvPicPr>
          <p:cNvPr id="5" name="图片 4" descr="截屏2022-03-06 下午3.45.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7300" y="2267585"/>
            <a:ext cx="330200" cy="292100"/>
          </a:xfrm>
          <a:prstGeom prst="rect">
            <a:avLst/>
          </a:prstGeom>
        </p:spPr>
      </p:pic>
      <p:pic>
        <p:nvPicPr>
          <p:cNvPr id="6" name="图片 5" descr="截屏2022-03-06 下午3.45.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0705" y="2785745"/>
            <a:ext cx="965200" cy="3429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788150" y="4059555"/>
            <a:ext cx="456565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Times New Roman Bold" panose="02020603050405020304" charset="0"/>
                <a:cs typeface="Times New Roman Bold" panose="02020603050405020304" charset="0"/>
              </a:rPr>
              <a:t>Historical Intention Modeling</a:t>
            </a:r>
            <a:endParaRPr lang="zh-CN" altLang="en-US" b="1">
              <a:solidFill>
                <a:srgbClr val="FF0000"/>
              </a:solidFill>
              <a:latin typeface="Times New Roman Bold" panose="02020603050405020304" charset="0"/>
              <a:cs typeface="Times New Roman Bold" panose="02020603050405020304" charset="0"/>
            </a:endParaRPr>
          </a:p>
        </p:txBody>
      </p:sp>
      <p:pic>
        <p:nvPicPr>
          <p:cNvPr id="14" name="图片 13" descr="截屏2022-03-06 下午3.53.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4935" y="5041900"/>
            <a:ext cx="4888865" cy="4953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68605"/>
            <a:ext cx="10515600" cy="603885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195580" y="691515"/>
            <a:ext cx="111582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Emotion Relation Module</a:t>
            </a:r>
            <a:endParaRPr lang="en-US" altLang="zh-CN" sz="2800" b="1" dirty="0">
              <a:solidFill>
                <a:schemeClr val="tx1"/>
              </a:solidFill>
              <a:effectLst>
                <a:glow rad="63500">
                  <a:schemeClr val="bg1"/>
                </a:glow>
                <a:reflection blurRad="6350" stA="55000" endA="300" endPos="35000" dir="5400000" sy="-100000" algn="bl" rotWithShape="0"/>
              </a:effectLst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 descr="截屏2022-03-06 下午3.03.5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640" y="1213485"/>
            <a:ext cx="5139690" cy="2569845"/>
          </a:xfrm>
          <a:prstGeom prst="rect">
            <a:avLst/>
          </a:prstGeom>
        </p:spPr>
      </p:pic>
      <p:sp>
        <p:nvSpPr>
          <p:cNvPr id="11" name="圆角矩形 10"/>
          <p:cNvSpPr/>
          <p:nvPr/>
        </p:nvSpPr>
        <p:spPr>
          <a:xfrm>
            <a:off x="2992120" y="2748915"/>
            <a:ext cx="2569845" cy="106680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2" name="直接箭头连接符 11"/>
          <p:cNvCxnSpPr>
            <a:stCxn id="11" idx="2"/>
          </p:cNvCxnSpPr>
          <p:nvPr/>
        </p:nvCxnSpPr>
        <p:spPr>
          <a:xfrm>
            <a:off x="4277360" y="3815715"/>
            <a:ext cx="0" cy="4337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6816725" y="1417955"/>
            <a:ext cx="388683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Times New Roman Bold" panose="02020603050405020304" charset="0"/>
                <a:cs typeface="Times New Roman Bold" panose="02020603050405020304" charset="0"/>
              </a:rPr>
              <a:t>Intention Fusion Mechanism.</a:t>
            </a:r>
            <a:endParaRPr lang="zh-CN" altLang="en-US" b="1">
              <a:solidFill>
                <a:srgbClr val="FF0000"/>
              </a:solidFill>
              <a:latin typeface="Times New Roman Bold" panose="02020603050405020304" charset="0"/>
              <a:cs typeface="Times New Roman Bold" panose="02020603050405020304" charset="0"/>
            </a:endParaRPr>
          </a:p>
        </p:txBody>
      </p:sp>
      <p:pic>
        <p:nvPicPr>
          <p:cNvPr id="4" name="图片 3" descr="截屏2022-03-06 下午3.42.38"/>
          <p:cNvPicPr>
            <a:picLocks noChangeAspect="1"/>
          </p:cNvPicPr>
          <p:nvPr/>
        </p:nvPicPr>
        <p:blipFill>
          <a:blip r:embed="rId2"/>
          <a:srcRect r="2312"/>
          <a:stretch>
            <a:fillRect/>
          </a:stretch>
        </p:blipFill>
        <p:spPr>
          <a:xfrm>
            <a:off x="195580" y="4318635"/>
            <a:ext cx="5445760" cy="2171700"/>
          </a:xfrm>
          <a:prstGeom prst="rect">
            <a:avLst/>
          </a:prstGeom>
        </p:spPr>
      </p:pic>
      <p:pic>
        <p:nvPicPr>
          <p:cNvPr id="3" name="图片 2" descr="截屏2022-03-06 下午3.55.45"/>
          <p:cNvPicPr>
            <a:picLocks noChangeAspect="1"/>
          </p:cNvPicPr>
          <p:nvPr/>
        </p:nvPicPr>
        <p:blipFill>
          <a:blip r:embed="rId3"/>
          <a:srcRect l="28938" b="37632"/>
          <a:stretch>
            <a:fillRect/>
          </a:stretch>
        </p:blipFill>
        <p:spPr>
          <a:xfrm>
            <a:off x="6435725" y="2197735"/>
            <a:ext cx="4918075" cy="601980"/>
          </a:xfrm>
          <a:prstGeom prst="rect">
            <a:avLst/>
          </a:prstGeom>
        </p:spPr>
      </p:pic>
      <p:pic>
        <p:nvPicPr>
          <p:cNvPr id="10" name="图片 9" descr="截屏2022-03-06 下午3.56.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9070" y="3056255"/>
            <a:ext cx="4672965" cy="406400"/>
          </a:xfrm>
          <a:prstGeom prst="rect">
            <a:avLst/>
          </a:prstGeom>
        </p:spPr>
      </p:pic>
      <p:pic>
        <p:nvPicPr>
          <p:cNvPr id="15" name="图片 14" descr="截屏2022-03-06 下午3.57.17"/>
          <p:cNvPicPr>
            <a:picLocks noChangeAspect="1"/>
          </p:cNvPicPr>
          <p:nvPr/>
        </p:nvPicPr>
        <p:blipFill>
          <a:blip r:embed="rId5"/>
          <a:srcRect l="5000" t="2167" b="72533"/>
          <a:stretch>
            <a:fillRect/>
          </a:stretch>
        </p:blipFill>
        <p:spPr>
          <a:xfrm>
            <a:off x="5619115" y="3649980"/>
            <a:ext cx="6550660" cy="481965"/>
          </a:xfrm>
          <a:prstGeom prst="rect">
            <a:avLst/>
          </a:prstGeom>
        </p:spPr>
      </p:pic>
      <p:pic>
        <p:nvPicPr>
          <p:cNvPr id="16" name="图片 15" descr="截屏2022-03-06 下午3.58.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9070" y="4138930"/>
            <a:ext cx="5343525" cy="1015365"/>
          </a:xfrm>
          <a:prstGeom prst="rect">
            <a:avLst/>
          </a:prstGeom>
        </p:spPr>
      </p:pic>
      <p:pic>
        <p:nvPicPr>
          <p:cNvPr id="17" name="图片 16" descr="截屏2022-03-06 下午3.59.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3305" y="5305425"/>
            <a:ext cx="5079365" cy="495300"/>
          </a:xfrm>
          <a:prstGeom prst="rect">
            <a:avLst/>
          </a:prstGeom>
        </p:spPr>
      </p:pic>
      <p:pic>
        <p:nvPicPr>
          <p:cNvPr id="19" name="图片 18" descr="截屏2022-03-06 下午3.59.5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9070" y="5830570"/>
            <a:ext cx="4673600" cy="38481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2149</Words>
  <Application>WPS 演示</Application>
  <PresentationFormat>宽屏</PresentationFormat>
  <Paragraphs>84</Paragraphs>
  <Slides>14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7" baseType="lpstr">
      <vt:lpstr>Arial</vt:lpstr>
      <vt:lpstr>方正书宋_GBK</vt:lpstr>
      <vt:lpstr>Wingdings</vt:lpstr>
      <vt:lpstr>Bahnschrift Condensed</vt:lpstr>
      <vt:lpstr>苹方-简</vt:lpstr>
      <vt:lpstr>Gill Sans Ultra Bold</vt:lpstr>
      <vt:lpstr>Times New Roman</vt:lpstr>
      <vt:lpstr>华康俪金黑W8(P)</vt:lpstr>
      <vt:lpstr>宋体</vt:lpstr>
      <vt:lpstr>仿宋</vt:lpstr>
      <vt:lpstr>方正仿宋_GBK</vt:lpstr>
      <vt:lpstr>汉仪书宋二KW</vt:lpstr>
      <vt:lpstr>楷体</vt:lpstr>
      <vt:lpstr>汉仪楷体KW</vt:lpstr>
      <vt:lpstr>Times New Roman Regular</vt:lpstr>
      <vt:lpstr>Times New Roman Bold</vt:lpstr>
      <vt:lpstr>等线</vt:lpstr>
      <vt:lpstr>汉仪中等线KW</vt:lpstr>
      <vt:lpstr>微软雅黑</vt:lpstr>
      <vt:lpstr>汉仪旗黑</vt:lpstr>
      <vt:lpstr>宋体</vt:lpstr>
      <vt:lpstr>Arial Unicode MS</vt:lpstr>
      <vt:lpstr>Office 主题​​</vt:lpstr>
      <vt:lpstr>PowerPoint 演示文稿</vt:lpstr>
      <vt:lpstr>PowerPoint 演示文稿</vt:lpstr>
      <vt:lpstr>Introduction</vt:lpstr>
      <vt:lpstr>Introduction</vt:lpstr>
      <vt:lpstr>Approach</vt:lpstr>
      <vt:lpstr>Approach</vt:lpstr>
      <vt:lpstr>Approach</vt:lpstr>
      <vt:lpstr>Approach</vt:lpstr>
      <vt:lpstr>Approach</vt:lpstr>
      <vt:lpstr>Approach</vt:lpstr>
      <vt:lpstr>Experiments </vt:lpstr>
      <vt:lpstr>Experiments </vt:lpstr>
      <vt:lpstr>Experiments 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wangjia</cp:lastModifiedBy>
  <cp:revision>1677</cp:revision>
  <dcterms:created xsi:type="dcterms:W3CDTF">2022-03-08T06:07:48Z</dcterms:created>
  <dcterms:modified xsi:type="dcterms:W3CDTF">2022-03-08T06:07:48Z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2052-3.9.6.6441</vt:lpwstr>
  </property>
</Properties>
</file>